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7" r:id="rId3"/>
    <p:sldId id="261" r:id="rId4"/>
    <p:sldId id="259" r:id="rId5"/>
    <p:sldId id="260" r:id="rId6"/>
    <p:sldId id="262" r:id="rId7"/>
    <p:sldId id="258" r:id="rId8"/>
    <p:sldId id="263" r:id="rId9"/>
    <p:sldId id="256"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6" d="100"/>
          <a:sy n="46" d="100"/>
        </p:scale>
        <p:origin x="7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810BB68D-E38F-4274-B281-32A2BD8BE881}" type="datetimeFigureOut">
              <a:rPr lang="en-US" smtClean="0"/>
              <a:t>11/13/2019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1292786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10BB68D-E38F-4274-B281-32A2BD8BE881}" type="datetimeFigureOut">
              <a:rPr lang="en-US" smtClean="0"/>
              <a:t>11/13/2019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3276500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10BB68D-E38F-4274-B281-32A2BD8BE881}" type="datetimeFigureOut">
              <a:rPr lang="en-US" smtClean="0"/>
              <a:t>11/13/2019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483769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10BB68D-E38F-4274-B281-32A2BD8BE881}" type="datetimeFigureOut">
              <a:rPr lang="en-US" smtClean="0"/>
              <a:t>11/13/2019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2634026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810BB68D-E38F-4274-B281-32A2BD8BE881}" type="datetimeFigureOut">
              <a:rPr lang="en-US" smtClean="0"/>
              <a:t>11/13/2019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296265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810BB68D-E38F-4274-B281-32A2BD8BE881}" type="datetimeFigureOut">
              <a:rPr lang="en-US" smtClean="0"/>
              <a:t>11/13/2019</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4178766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810BB68D-E38F-4274-B281-32A2BD8BE881}" type="datetimeFigureOut">
              <a:rPr lang="en-US" smtClean="0"/>
              <a:t>11/13/2019</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1488198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810BB68D-E38F-4274-B281-32A2BD8BE881}" type="datetimeFigureOut">
              <a:rPr lang="en-US" smtClean="0"/>
              <a:t>11/13/2019</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1001298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10BB68D-E38F-4274-B281-32A2BD8BE881}" type="datetimeFigureOut">
              <a:rPr lang="en-US" smtClean="0"/>
              <a:t>11/13/2019</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43687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810BB68D-E38F-4274-B281-32A2BD8BE881}" type="datetimeFigureOut">
              <a:rPr lang="en-US" smtClean="0"/>
              <a:t>11/13/2019</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3170601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810BB68D-E38F-4274-B281-32A2BD8BE881}" type="datetimeFigureOut">
              <a:rPr lang="en-US" smtClean="0"/>
              <a:t>11/13/2019</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18C3656-5F1A-4977-837A-1CD8C9F7C674}" type="slidenum">
              <a:rPr lang="en-US" smtClean="0"/>
              <a:t>‹N›</a:t>
            </a:fld>
            <a:endParaRPr lang="en-US"/>
          </a:p>
        </p:txBody>
      </p:sp>
    </p:spTree>
    <p:extLst>
      <p:ext uri="{BB962C8B-B14F-4D97-AF65-F5344CB8AC3E}">
        <p14:creationId xmlns:p14="http://schemas.microsoft.com/office/powerpoint/2010/main" val="3451669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0BB68D-E38F-4274-B281-32A2BD8BE881}" type="datetimeFigureOut">
              <a:rPr lang="en-US" smtClean="0"/>
              <a:t>11/13/2019</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8C3656-5F1A-4977-837A-1CD8C9F7C674}" type="slidenum">
              <a:rPr lang="en-US" smtClean="0"/>
              <a:t>‹N›</a:t>
            </a:fld>
            <a:endParaRPr lang="en-US"/>
          </a:p>
        </p:txBody>
      </p:sp>
    </p:spTree>
    <p:extLst>
      <p:ext uri="{BB962C8B-B14F-4D97-AF65-F5344CB8AC3E}">
        <p14:creationId xmlns:p14="http://schemas.microsoft.com/office/powerpoint/2010/main" val="1196863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n.wikipedia.org/wiki/Andreas_Capellanu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Edmund_Blair_Leighton" TargetMode="External"/><Relationship Id="rId2" Type="http://schemas.openxmlformats.org/officeDocument/2006/relationships/hyperlink" Target="https://en.wikipedia.org/wiki/God_Speed_(painting)"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L'Amor cortese</a:t>
            </a:r>
            <a:endParaRPr lang="en-US" dirty="0"/>
          </a:p>
        </p:txBody>
      </p:sp>
      <p:sp>
        <p:nvSpPr>
          <p:cNvPr id="3" name="Segnaposto contenuto 2"/>
          <p:cNvSpPr>
            <a:spLocks noGrp="1"/>
          </p:cNvSpPr>
          <p:nvPr>
            <p:ph idx="1"/>
          </p:nvPr>
        </p:nvSpPr>
        <p:spPr/>
        <p:txBody>
          <a:bodyPr>
            <a:normAutofit lnSpcReduction="10000"/>
          </a:bodyPr>
          <a:lstStyle/>
          <a:p>
            <a:pPr marL="0" indent="0">
              <a:buNone/>
            </a:pPr>
            <a:r>
              <a:rPr lang="it-IT" sz="3600" dirty="0" smtClean="0"/>
              <a:t>La tradizione dell'amor cortese inizia alla fine del secolo XI (1000-1099) presso piccoli stati nel nord dell'attuale Francia (Aquitania) e il regno normanno di Sicilia (dove risente anche dell'influenza </a:t>
            </a:r>
            <a:r>
              <a:rPr lang="it-IT" sz="3600" dirty="0" err="1" smtClean="0"/>
              <a:t>arba</a:t>
            </a:r>
            <a:r>
              <a:rPr lang="it-IT" sz="3600" dirty="0" smtClean="0"/>
              <a:t>). L'amore cortese può essere definito come uno stato a metà tra il desidero erotico e quello spirituale "un amore al contempo illecito e moralmente nobilitante, passionale e </a:t>
            </a:r>
            <a:r>
              <a:rPr lang="it-IT" sz="3600" dirty="0" err="1" smtClean="0"/>
              <a:t>controlato</a:t>
            </a:r>
            <a:r>
              <a:rPr lang="it-IT" sz="3600" dirty="0" smtClean="0"/>
              <a:t>, umiliante ed esaltante, umano e trascendente."</a:t>
            </a:r>
            <a:endParaRPr lang="en-US" sz="3600" dirty="0"/>
          </a:p>
        </p:txBody>
      </p:sp>
    </p:spTree>
    <p:extLst>
      <p:ext uri="{BB962C8B-B14F-4D97-AF65-F5344CB8AC3E}">
        <p14:creationId xmlns:p14="http://schemas.microsoft.com/office/powerpoint/2010/main" val="2280711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3300" dirty="0" smtClean="0"/>
              <a:t>"</a:t>
            </a:r>
            <a:r>
              <a:rPr lang="en-US" sz="3300" dirty="0" err="1" smtClean="0"/>
              <a:t>L'assedio</a:t>
            </a:r>
            <a:r>
              <a:rPr lang="en-US" sz="3300" dirty="0" smtClean="0"/>
              <a:t> al </a:t>
            </a:r>
            <a:r>
              <a:rPr lang="en-US" sz="3300" dirty="0" err="1" smtClean="0"/>
              <a:t>castello</a:t>
            </a:r>
            <a:r>
              <a:rPr lang="en-US" sz="3300" dirty="0" smtClean="0"/>
              <a:t> </a:t>
            </a:r>
            <a:r>
              <a:rPr lang="en-US" sz="3300" dirty="0" err="1" smtClean="0"/>
              <a:t>dell'amore</a:t>
            </a:r>
            <a:r>
              <a:rPr lang="en-US" sz="3300" dirty="0" smtClean="0"/>
              <a:t>". Retro di </a:t>
            </a:r>
            <a:r>
              <a:rPr lang="en-US" sz="3300" dirty="0" err="1" smtClean="0"/>
              <a:t>specchio</a:t>
            </a:r>
            <a:r>
              <a:rPr lang="en-US" sz="3300" dirty="0" smtClean="0"/>
              <a:t> in </a:t>
            </a:r>
            <a:r>
              <a:rPr lang="en-US" sz="3300" dirty="0" err="1" smtClean="0"/>
              <a:t>avorio</a:t>
            </a:r>
            <a:r>
              <a:rPr lang="en-US" sz="3300" dirty="0" smtClean="0"/>
              <a:t>, </a:t>
            </a:r>
            <a:r>
              <a:rPr lang="en-US" sz="3300" dirty="0" err="1" smtClean="0"/>
              <a:t>Parigi</a:t>
            </a:r>
            <a:r>
              <a:rPr lang="en-US" sz="3300" dirty="0" smtClean="0"/>
              <a:t>?, circa 1350–1370 </a:t>
            </a:r>
            <a:r>
              <a:rPr lang="en-US" sz="3300" dirty="0" smtClean="0"/>
              <a:t>(</a:t>
            </a:r>
            <a:r>
              <a:rPr lang="en-US" sz="3300" dirty="0" err="1" smtClean="0"/>
              <a:t>Musée</a:t>
            </a:r>
            <a:r>
              <a:rPr lang="en-US" sz="3300" dirty="0" smtClean="0"/>
              <a:t> du Louvre)</a:t>
            </a:r>
            <a:endParaRPr lang="en-US" sz="3300" dirty="0"/>
          </a:p>
        </p:txBody>
      </p:sp>
      <p:pic>
        <p:nvPicPr>
          <p:cNvPr id="4" name="Segnaposto contenut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504612" y="1926195"/>
            <a:ext cx="4685800" cy="4931805"/>
          </a:xfrm>
        </p:spPr>
      </p:pic>
    </p:spTree>
    <p:extLst>
      <p:ext uri="{BB962C8B-B14F-4D97-AF65-F5344CB8AC3E}">
        <p14:creationId xmlns:p14="http://schemas.microsoft.com/office/powerpoint/2010/main" val="3818684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tradizione</a:t>
            </a:r>
            <a:endParaRPr lang="en-US" dirty="0"/>
          </a:p>
        </p:txBody>
      </p:sp>
      <p:sp>
        <p:nvSpPr>
          <p:cNvPr id="3" name="Segnaposto contenuto 2"/>
          <p:cNvSpPr>
            <a:spLocks noGrp="1"/>
          </p:cNvSpPr>
          <p:nvPr>
            <p:ph idx="1"/>
          </p:nvPr>
        </p:nvSpPr>
        <p:spPr/>
        <p:txBody>
          <a:bodyPr>
            <a:normAutofit/>
          </a:bodyPr>
          <a:lstStyle/>
          <a:p>
            <a:r>
              <a:rPr lang="en-US" dirty="0" err="1" smtClean="0"/>
              <a:t>L'espressione</a:t>
            </a:r>
            <a:r>
              <a:rPr lang="en-US" dirty="0" smtClean="0"/>
              <a:t> </a:t>
            </a:r>
            <a:r>
              <a:rPr lang="en-US" dirty="0" err="1" smtClean="0"/>
              <a:t>amor</a:t>
            </a:r>
            <a:r>
              <a:rPr lang="en-US" dirty="0" smtClean="0"/>
              <a:t> Courtois </a:t>
            </a:r>
            <a:r>
              <a:rPr lang="en-US" dirty="0" err="1" smtClean="0"/>
              <a:t>viene</a:t>
            </a:r>
            <a:r>
              <a:rPr lang="en-US" dirty="0" smtClean="0"/>
              <a:t> </a:t>
            </a:r>
            <a:r>
              <a:rPr lang="en-US" dirty="0" err="1" smtClean="0"/>
              <a:t>usato</a:t>
            </a:r>
            <a:r>
              <a:rPr lang="en-US" dirty="0" smtClean="0"/>
              <a:t> da </a:t>
            </a:r>
            <a:r>
              <a:rPr lang="en-US" dirty="0" smtClean="0"/>
              <a:t>Gaston </a:t>
            </a:r>
            <a:r>
              <a:rPr lang="en-US" dirty="0" smtClean="0"/>
              <a:t>Paris </a:t>
            </a:r>
            <a:r>
              <a:rPr lang="en-US" dirty="0" err="1" smtClean="0"/>
              <a:t>nel</a:t>
            </a:r>
            <a:r>
              <a:rPr lang="en-US" dirty="0" smtClean="0"/>
              <a:t> 1883 article in un </a:t>
            </a:r>
            <a:r>
              <a:rPr lang="en-US" dirty="0" err="1" smtClean="0"/>
              <a:t>articolo</a:t>
            </a:r>
            <a:r>
              <a:rPr lang="en-US" dirty="0" smtClean="0"/>
              <a:t> </a:t>
            </a:r>
            <a:r>
              <a:rPr lang="en-US" dirty="0" err="1" smtClean="0"/>
              <a:t>sul</a:t>
            </a:r>
            <a:r>
              <a:rPr lang="en-US" dirty="0" smtClean="0"/>
              <a:t> </a:t>
            </a:r>
            <a:r>
              <a:rPr lang="en-US" dirty="0" err="1" smtClean="0"/>
              <a:t>Lancillotto</a:t>
            </a:r>
            <a:endParaRPr lang="en-US" dirty="0" smtClean="0"/>
          </a:p>
          <a:p>
            <a:r>
              <a:rPr lang="en-US" dirty="0" err="1" smtClean="0"/>
              <a:t>Viene</a:t>
            </a:r>
            <a:r>
              <a:rPr lang="en-US" dirty="0" smtClean="0"/>
              <a:t> </a:t>
            </a:r>
            <a:r>
              <a:rPr lang="en-US" dirty="0" err="1" smtClean="0"/>
              <a:t>portato</a:t>
            </a:r>
            <a:r>
              <a:rPr lang="en-US" dirty="0" smtClean="0"/>
              <a:t> </a:t>
            </a:r>
            <a:r>
              <a:rPr lang="en-US" dirty="0" err="1" smtClean="0"/>
              <a:t>alle</a:t>
            </a:r>
            <a:r>
              <a:rPr lang="en-US" dirty="0" smtClean="0"/>
              <a:t> </a:t>
            </a:r>
            <a:r>
              <a:rPr lang="en-US" dirty="0" err="1" smtClean="0"/>
              <a:t>corti</a:t>
            </a:r>
            <a:r>
              <a:rPr lang="en-US" dirty="0" smtClean="0"/>
              <a:t> di </a:t>
            </a:r>
            <a:r>
              <a:rPr lang="en-US" dirty="0" err="1" smtClean="0"/>
              <a:t>Francia</a:t>
            </a:r>
            <a:r>
              <a:rPr lang="en-US" dirty="0" smtClean="0"/>
              <a:t> </a:t>
            </a:r>
            <a:r>
              <a:rPr lang="en-US" dirty="0" err="1" smtClean="0"/>
              <a:t>ed</a:t>
            </a:r>
            <a:r>
              <a:rPr lang="en-US" dirty="0" smtClean="0"/>
              <a:t> </a:t>
            </a:r>
            <a:r>
              <a:rPr lang="en-US" dirty="0" err="1" smtClean="0"/>
              <a:t>Inghilterra</a:t>
            </a:r>
            <a:r>
              <a:rPr lang="en-US" dirty="0" smtClean="0"/>
              <a:t> da </a:t>
            </a:r>
            <a:r>
              <a:rPr lang="en-US" dirty="0" err="1" smtClean="0"/>
              <a:t>Eleanore</a:t>
            </a:r>
            <a:r>
              <a:rPr lang="en-US" dirty="0" smtClean="0"/>
              <a:t> </a:t>
            </a:r>
            <a:r>
              <a:rPr lang="en-US" dirty="0" err="1" smtClean="0"/>
              <a:t>d'Aquitaine</a:t>
            </a:r>
            <a:r>
              <a:rPr lang="en-US" dirty="0" smtClean="0"/>
              <a:t> (</a:t>
            </a:r>
            <a:r>
              <a:rPr lang="en-US" dirty="0" err="1" smtClean="0"/>
              <a:t>sposa</a:t>
            </a:r>
            <a:r>
              <a:rPr lang="en-US" dirty="0" smtClean="0"/>
              <a:t> del re di </a:t>
            </a:r>
            <a:r>
              <a:rPr lang="en-US" dirty="0" err="1" smtClean="0"/>
              <a:t>Francia</a:t>
            </a:r>
            <a:r>
              <a:rPr lang="en-US" dirty="0" smtClean="0"/>
              <a:t> </a:t>
            </a:r>
            <a:r>
              <a:rPr lang="en-US" dirty="0" smtClean="0"/>
              <a:t>e </a:t>
            </a:r>
            <a:r>
              <a:rPr lang="en-US" dirty="0" err="1" smtClean="0"/>
              <a:t>dopo</a:t>
            </a:r>
            <a:r>
              <a:rPr lang="en-US" dirty="0" smtClean="0"/>
              <a:t> </a:t>
            </a:r>
            <a:r>
              <a:rPr lang="en-US" dirty="0" err="1" smtClean="0"/>
              <a:t>l'annullamento</a:t>
            </a:r>
            <a:r>
              <a:rPr lang="en-US" dirty="0" smtClean="0"/>
              <a:t> del future Henry II)</a:t>
            </a:r>
            <a:endParaRPr lang="en-US" dirty="0" smtClean="0"/>
          </a:p>
          <a:p>
            <a:r>
              <a:rPr lang="en-US" dirty="0" err="1" smtClean="0"/>
              <a:t>L'amor</a:t>
            </a:r>
            <a:r>
              <a:rPr lang="en-US" dirty="0" smtClean="0"/>
              <a:t> </a:t>
            </a:r>
            <a:r>
              <a:rPr lang="en-US" dirty="0" err="1" smtClean="0"/>
              <a:t>cortese</a:t>
            </a:r>
            <a:r>
              <a:rPr lang="en-US" dirty="0" smtClean="0"/>
              <a:t> </a:t>
            </a:r>
            <a:r>
              <a:rPr lang="en-US" dirty="0" err="1"/>
              <a:t>i</a:t>
            </a:r>
            <a:r>
              <a:rPr lang="en-US" dirty="0" err="1" smtClean="0"/>
              <a:t>nfluenzerà</a:t>
            </a:r>
            <a:r>
              <a:rPr lang="en-US" dirty="0" smtClean="0"/>
              <a:t> la </a:t>
            </a:r>
            <a:r>
              <a:rPr lang="en-US" dirty="0" err="1" smtClean="0"/>
              <a:t>tradizione</a:t>
            </a:r>
            <a:r>
              <a:rPr lang="en-US" dirty="0" smtClean="0"/>
              <a:t> </a:t>
            </a:r>
            <a:r>
              <a:rPr lang="en-US" dirty="0" err="1" smtClean="0"/>
              <a:t>cavalleresca</a:t>
            </a:r>
            <a:r>
              <a:rPr lang="en-US" dirty="0" smtClean="0"/>
              <a:t>, </a:t>
            </a:r>
            <a:r>
              <a:rPr lang="en-US" dirty="0" err="1" smtClean="0"/>
              <a:t>scuola</a:t>
            </a:r>
            <a:r>
              <a:rPr lang="en-US" dirty="0" smtClean="0"/>
              <a:t> </a:t>
            </a:r>
            <a:r>
              <a:rPr lang="en-US" dirty="0" err="1" smtClean="0"/>
              <a:t>siciliana</a:t>
            </a:r>
            <a:r>
              <a:rPr lang="en-US" dirty="0" smtClean="0"/>
              <a:t> (</a:t>
            </a:r>
            <a:r>
              <a:rPr lang="en-US" dirty="0" err="1" smtClean="0"/>
              <a:t>corte</a:t>
            </a:r>
            <a:r>
              <a:rPr lang="en-US" dirty="0" smtClean="0"/>
              <a:t> di Federico II), lo </a:t>
            </a:r>
            <a:r>
              <a:rPr lang="en-US" dirty="0" err="1" smtClean="0"/>
              <a:t>stil</a:t>
            </a:r>
            <a:r>
              <a:rPr lang="en-US" dirty="0" smtClean="0"/>
              <a:t> novo, </a:t>
            </a:r>
            <a:r>
              <a:rPr lang="en-US" dirty="0" err="1" smtClean="0"/>
              <a:t>Petrarca</a:t>
            </a:r>
            <a:r>
              <a:rPr lang="en-US" dirty="0"/>
              <a:t> </a:t>
            </a:r>
            <a:r>
              <a:rPr lang="en-US" dirty="0" smtClean="0"/>
              <a:t>e </a:t>
            </a:r>
            <a:r>
              <a:rPr lang="en-US" dirty="0" err="1" smtClean="0"/>
              <a:t>tutta</a:t>
            </a:r>
            <a:r>
              <a:rPr lang="en-US" dirty="0" smtClean="0"/>
              <a:t> la </a:t>
            </a:r>
            <a:r>
              <a:rPr lang="en-US" dirty="0" err="1" smtClean="0"/>
              <a:t>poetica</a:t>
            </a:r>
            <a:r>
              <a:rPr lang="en-US" dirty="0" smtClean="0"/>
              <a:t> </a:t>
            </a:r>
            <a:r>
              <a:rPr lang="en-US" dirty="0" err="1" smtClean="0"/>
              <a:t>rinascimento</a:t>
            </a:r>
            <a:endParaRPr lang="en-US" dirty="0" smtClean="0"/>
          </a:p>
        </p:txBody>
      </p:sp>
    </p:spTree>
    <p:extLst>
      <p:ext uri="{BB962C8B-B14F-4D97-AF65-F5344CB8AC3E}">
        <p14:creationId xmlns:p14="http://schemas.microsoft.com/office/powerpoint/2010/main" val="721509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Plato (Platone)</a:t>
            </a:r>
            <a:endParaRPr lang="en-US" dirty="0"/>
          </a:p>
        </p:txBody>
      </p:sp>
      <p:sp>
        <p:nvSpPr>
          <p:cNvPr id="3" name="Segnaposto contenuto 2"/>
          <p:cNvSpPr>
            <a:spLocks noGrp="1"/>
          </p:cNvSpPr>
          <p:nvPr>
            <p:ph idx="1"/>
          </p:nvPr>
        </p:nvSpPr>
        <p:spPr/>
        <p:txBody>
          <a:bodyPr>
            <a:normAutofit/>
          </a:bodyPr>
          <a:lstStyle/>
          <a:p>
            <a:endParaRPr lang="it-IT" dirty="0" smtClean="0"/>
          </a:p>
          <a:p>
            <a:r>
              <a:rPr lang="it-IT" dirty="0" smtClean="0"/>
              <a:t>Nel Fedro, Platone presente vari discorsi pro e contro l'amore (</a:t>
            </a:r>
            <a:r>
              <a:rPr lang="it-IT" dirty="0" err="1" smtClean="0"/>
              <a:t>Lisia</a:t>
            </a:r>
            <a:r>
              <a:rPr lang="it-IT" dirty="0" smtClean="0"/>
              <a:t> contro l'amore, Socrate contro l'amore, Socrate per l'amore). Nel suo discorso in favore, Socrate descrive l'amore ideale come una tensione erotica (tra due uomini) che si sublima in amore, amicizia, insegnamento e conoscenza. Tuttavia, dice, anche quando gli amanti cedono al desiderio, l'amore mantiene una funzione nobilitante</a:t>
            </a:r>
            <a:r>
              <a:rPr lang="it-IT" dirty="0" smtClean="0"/>
              <a:t>.</a:t>
            </a:r>
            <a:endParaRPr lang="en-US" dirty="0"/>
          </a:p>
        </p:txBody>
      </p:sp>
    </p:spTree>
    <p:extLst>
      <p:ext uri="{BB962C8B-B14F-4D97-AF65-F5344CB8AC3E}">
        <p14:creationId xmlns:p14="http://schemas.microsoft.com/office/powerpoint/2010/main" val="251531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Andreas </a:t>
            </a:r>
            <a:r>
              <a:rPr lang="it-IT" dirty="0" err="1" smtClean="0"/>
              <a:t>Capellanus</a:t>
            </a:r>
            <a:endParaRPr lang="en-US" dirty="0"/>
          </a:p>
        </p:txBody>
      </p:sp>
      <p:sp>
        <p:nvSpPr>
          <p:cNvPr id="3" name="Segnaposto contenuto 2"/>
          <p:cNvSpPr>
            <a:spLocks noGrp="1"/>
          </p:cNvSpPr>
          <p:nvPr>
            <p:ph idx="1"/>
          </p:nvPr>
        </p:nvSpPr>
        <p:spPr/>
        <p:txBody>
          <a:bodyPr>
            <a:normAutofit lnSpcReduction="10000"/>
          </a:bodyPr>
          <a:lstStyle/>
          <a:p>
            <a:r>
              <a:rPr lang="en-US" dirty="0" err="1" smtClean="0"/>
              <a:t>Alla</a:t>
            </a:r>
            <a:r>
              <a:rPr lang="en-US" dirty="0" smtClean="0"/>
              <a:t> fine del </a:t>
            </a:r>
            <a:r>
              <a:rPr lang="en-US" dirty="0" err="1" smtClean="0"/>
              <a:t>secolo</a:t>
            </a:r>
            <a:r>
              <a:rPr lang="en-US" dirty="0" smtClean="0"/>
              <a:t> 110 </a:t>
            </a:r>
            <a:r>
              <a:rPr lang="en-US" dirty="0" smtClean="0">
                <a:hlinkClick r:id="rId2" tooltip="Andreas Capellanus"/>
              </a:rPr>
              <a:t>Andreas </a:t>
            </a:r>
            <a:r>
              <a:rPr lang="en-US" dirty="0" err="1" smtClean="0">
                <a:hlinkClick r:id="rId2" tooltip="Andreas Capellanus"/>
              </a:rPr>
              <a:t>Capellanus</a:t>
            </a:r>
            <a:r>
              <a:rPr lang="en-US" dirty="0" smtClean="0"/>
              <a:t>' </a:t>
            </a:r>
            <a:r>
              <a:rPr lang="en-US" dirty="0" err="1" smtClean="0"/>
              <a:t>nel</a:t>
            </a:r>
            <a:r>
              <a:rPr lang="en-US" dirty="0" smtClean="0"/>
              <a:t> </a:t>
            </a:r>
            <a:r>
              <a:rPr lang="en-US" i="1" dirty="0" smtClean="0"/>
              <a:t>De </a:t>
            </a:r>
            <a:r>
              <a:rPr lang="en-US" i="1" dirty="0" smtClean="0"/>
              <a:t>Amore </a:t>
            </a:r>
            <a:r>
              <a:rPr lang="en-US" dirty="0" err="1" smtClean="0"/>
              <a:t>codifica</a:t>
            </a:r>
            <a:r>
              <a:rPr lang="en-US" dirty="0" smtClean="0"/>
              <a:t> le </a:t>
            </a:r>
            <a:r>
              <a:rPr lang="en-US" dirty="0" err="1" smtClean="0"/>
              <a:t>regole</a:t>
            </a:r>
            <a:r>
              <a:rPr lang="en-US" dirty="0" smtClean="0"/>
              <a:t> </a:t>
            </a:r>
            <a:r>
              <a:rPr lang="en-US" dirty="0" err="1" smtClean="0"/>
              <a:t>dell'amor</a:t>
            </a:r>
            <a:r>
              <a:rPr lang="en-US" dirty="0" smtClean="0"/>
              <a:t> </a:t>
            </a:r>
            <a:r>
              <a:rPr lang="en-US" dirty="0" err="1" smtClean="0"/>
              <a:t>cortese</a:t>
            </a:r>
            <a:r>
              <a:rPr lang="en-US" dirty="0" smtClean="0"/>
              <a:t>. </a:t>
            </a:r>
            <a:r>
              <a:rPr lang="en-US" dirty="0" err="1" smtClean="0"/>
              <a:t>L'amore</a:t>
            </a:r>
            <a:r>
              <a:rPr lang="en-US" dirty="0" smtClean="0"/>
              <a:t> </a:t>
            </a:r>
            <a:r>
              <a:rPr lang="en-US" dirty="0" err="1" smtClean="0"/>
              <a:t>cortese</a:t>
            </a:r>
            <a:r>
              <a:rPr lang="en-US" dirty="0" smtClean="0"/>
              <a:t> </a:t>
            </a:r>
            <a:r>
              <a:rPr lang="en-US" dirty="0" err="1" smtClean="0"/>
              <a:t>puro</a:t>
            </a:r>
            <a:r>
              <a:rPr lang="en-US" dirty="0" smtClean="0"/>
              <a:t> </a:t>
            </a:r>
            <a:r>
              <a:rPr lang="en-US" dirty="0" err="1" smtClean="0"/>
              <a:t>può</a:t>
            </a:r>
            <a:r>
              <a:rPr lang="en-US" dirty="0" smtClean="0"/>
              <a:t> </a:t>
            </a:r>
            <a:r>
              <a:rPr lang="en-US" dirty="0" err="1" smtClean="0"/>
              <a:t>arrivare</a:t>
            </a:r>
            <a:r>
              <a:rPr lang="en-US" dirty="0" smtClean="0"/>
              <a:t> al </a:t>
            </a:r>
            <a:r>
              <a:rPr lang="en-US" dirty="0" err="1" smtClean="0"/>
              <a:t>bacio</a:t>
            </a:r>
            <a:r>
              <a:rPr lang="en-US" dirty="0" smtClean="0"/>
              <a:t> e al </a:t>
            </a:r>
            <a:r>
              <a:rPr lang="en-US" dirty="0" err="1" smtClean="0"/>
              <a:t>carezzare</a:t>
            </a:r>
            <a:r>
              <a:rPr lang="en-US" dirty="0" smtClean="0"/>
              <a:t> </a:t>
            </a:r>
            <a:r>
              <a:rPr lang="en-US" dirty="0" err="1" smtClean="0"/>
              <a:t>il</a:t>
            </a:r>
            <a:r>
              <a:rPr lang="en-US" dirty="0" smtClean="0"/>
              <a:t> </a:t>
            </a:r>
            <a:r>
              <a:rPr lang="en-US" dirty="0" err="1" smtClean="0"/>
              <a:t>corpo</a:t>
            </a:r>
            <a:r>
              <a:rPr lang="en-US" dirty="0" smtClean="0"/>
              <a:t> </a:t>
            </a:r>
            <a:r>
              <a:rPr lang="en-US" dirty="0" err="1" smtClean="0"/>
              <a:t>nudo</a:t>
            </a:r>
            <a:r>
              <a:rPr lang="en-US" dirty="0" smtClean="0"/>
              <a:t> </a:t>
            </a:r>
            <a:r>
              <a:rPr lang="en-US" dirty="0" err="1" smtClean="0"/>
              <a:t>dell'amante</a:t>
            </a:r>
            <a:r>
              <a:rPr lang="en-US" dirty="0" smtClean="0"/>
              <a:t> ma non di </a:t>
            </a:r>
            <a:r>
              <a:rPr lang="en-US" dirty="0" err="1" smtClean="0"/>
              <a:t>piu</a:t>
            </a:r>
            <a:r>
              <a:rPr lang="en-US" dirty="0" smtClean="0"/>
              <a:t>' (</a:t>
            </a:r>
            <a:r>
              <a:rPr lang="en-US" dirty="0" err="1" smtClean="0"/>
              <a:t>vedi</a:t>
            </a:r>
            <a:r>
              <a:rPr lang="en-US" dirty="0" smtClean="0"/>
              <a:t> </a:t>
            </a:r>
            <a:r>
              <a:rPr lang="en-US" dirty="0" err="1" smtClean="0"/>
              <a:t>dopo</a:t>
            </a:r>
            <a:r>
              <a:rPr lang="en-US" dirty="0" smtClean="0"/>
              <a:t>)</a:t>
            </a:r>
            <a:endParaRPr lang="en-US" dirty="0" smtClean="0"/>
          </a:p>
          <a:p>
            <a:r>
              <a:rPr lang="en-US" dirty="0" smtClean="0"/>
              <a:t>Si ha </a:t>
            </a:r>
            <a:r>
              <a:rPr lang="en-US" dirty="0" err="1" smtClean="0"/>
              <a:t>diritto</a:t>
            </a:r>
            <a:r>
              <a:rPr lang="en-US" dirty="0" smtClean="0"/>
              <a:t>, quasi </a:t>
            </a:r>
            <a:r>
              <a:rPr lang="en-US" dirty="0" err="1" smtClean="0"/>
              <a:t>il</a:t>
            </a:r>
            <a:r>
              <a:rPr lang="en-US" dirty="0" smtClean="0"/>
              <a:t> </a:t>
            </a:r>
            <a:r>
              <a:rPr lang="en-US" dirty="0" err="1" smtClean="0"/>
              <a:t>dovere</a:t>
            </a:r>
            <a:r>
              <a:rPr lang="en-US" dirty="0" smtClean="0"/>
              <a:t>, di </a:t>
            </a:r>
            <a:r>
              <a:rPr lang="en-US" dirty="0" err="1" smtClean="0"/>
              <a:t>amare</a:t>
            </a:r>
            <a:r>
              <a:rPr lang="en-US" dirty="0" smtClean="0"/>
              <a:t> </a:t>
            </a:r>
            <a:r>
              <a:rPr lang="en-US" dirty="0" err="1" smtClean="0"/>
              <a:t>anche</a:t>
            </a:r>
            <a:r>
              <a:rPr lang="en-US" dirty="0" smtClean="0"/>
              <a:t> se </a:t>
            </a:r>
            <a:r>
              <a:rPr lang="en-US" dirty="0" err="1" smtClean="0"/>
              <a:t>sposati</a:t>
            </a:r>
            <a:r>
              <a:rPr lang="en-US" dirty="0" smtClean="0"/>
              <a:t>: </a:t>
            </a:r>
            <a:r>
              <a:rPr lang="en-US" dirty="0" smtClean="0"/>
              <a:t>"Il </a:t>
            </a:r>
            <a:r>
              <a:rPr lang="en-US" dirty="0" err="1" smtClean="0"/>
              <a:t>matrimonio</a:t>
            </a:r>
            <a:r>
              <a:rPr lang="en-US" dirty="0" smtClean="0"/>
              <a:t> non è </a:t>
            </a:r>
            <a:r>
              <a:rPr lang="en-US" dirty="0" err="1" smtClean="0"/>
              <a:t>una</a:t>
            </a:r>
            <a:r>
              <a:rPr lang="en-US" dirty="0" smtClean="0"/>
              <a:t> </a:t>
            </a:r>
            <a:r>
              <a:rPr lang="en-US" dirty="0" err="1" smtClean="0"/>
              <a:t>scusa</a:t>
            </a:r>
            <a:r>
              <a:rPr lang="en-US" dirty="0" smtClean="0"/>
              <a:t> per non </a:t>
            </a:r>
            <a:r>
              <a:rPr lang="en-US" dirty="0" err="1" smtClean="0"/>
              <a:t>amare</a:t>
            </a:r>
            <a:r>
              <a:rPr lang="en-US" dirty="0" smtClean="0"/>
              <a:t>"</a:t>
            </a:r>
            <a:endParaRPr lang="en-US" dirty="0" smtClean="0"/>
          </a:p>
          <a:p>
            <a:r>
              <a:rPr lang="en-US" dirty="0" smtClean="0"/>
              <a:t>"Chi non è </a:t>
            </a:r>
            <a:r>
              <a:rPr lang="en-US" dirty="0" err="1" smtClean="0"/>
              <a:t>geloso</a:t>
            </a:r>
            <a:r>
              <a:rPr lang="en-US" dirty="0" smtClean="0"/>
              <a:t> non </a:t>
            </a:r>
            <a:r>
              <a:rPr lang="en-US" dirty="0" err="1" smtClean="0"/>
              <a:t>ama</a:t>
            </a:r>
            <a:r>
              <a:rPr lang="en-US" dirty="0" smtClean="0"/>
              <a:t>".</a:t>
            </a:r>
          </a:p>
          <a:p>
            <a:r>
              <a:rPr lang="en-US" dirty="0" smtClean="0"/>
              <a:t>Si </a:t>
            </a:r>
            <a:r>
              <a:rPr lang="en-US" dirty="0" err="1" smtClean="0"/>
              <a:t>può</a:t>
            </a:r>
            <a:r>
              <a:rPr lang="en-US" dirty="0" smtClean="0"/>
              <a:t> amore </a:t>
            </a:r>
            <a:r>
              <a:rPr lang="en-US" dirty="0" err="1" smtClean="0"/>
              <a:t>una</a:t>
            </a:r>
            <a:r>
              <a:rPr lang="en-US" dirty="0" smtClean="0"/>
              <a:t> sola persona: </a:t>
            </a:r>
            <a:r>
              <a:rPr lang="en-US" dirty="0" smtClean="0"/>
              <a:t>"</a:t>
            </a:r>
            <a:r>
              <a:rPr lang="en-US" dirty="0" err="1" smtClean="0"/>
              <a:t>Nessuno</a:t>
            </a:r>
            <a:r>
              <a:rPr lang="en-US" dirty="0" smtClean="0"/>
              <a:t> </a:t>
            </a:r>
            <a:r>
              <a:rPr lang="en-US" dirty="0" err="1" smtClean="0"/>
              <a:t>può</a:t>
            </a:r>
            <a:r>
              <a:rPr lang="en-US" dirty="0" smtClean="0"/>
              <a:t> </a:t>
            </a:r>
            <a:r>
              <a:rPr lang="en-US" dirty="0" err="1" smtClean="0"/>
              <a:t>essere</a:t>
            </a:r>
            <a:r>
              <a:rPr lang="en-US" dirty="0" smtClean="0"/>
              <a:t> legato da un </a:t>
            </a:r>
            <a:r>
              <a:rPr lang="en-US" dirty="0" err="1" smtClean="0"/>
              <a:t>doppio</a:t>
            </a:r>
            <a:r>
              <a:rPr lang="en-US" dirty="0" smtClean="0"/>
              <a:t> amore"</a:t>
            </a:r>
            <a:endParaRPr lang="en-US" dirty="0" smtClean="0"/>
          </a:p>
          <a:p>
            <a:r>
              <a:rPr lang="en-US" dirty="0" smtClean="0"/>
              <a:t>Per </a:t>
            </a:r>
            <a:r>
              <a:rPr lang="en-US" dirty="0" err="1" smtClean="0"/>
              <a:t>evitare</a:t>
            </a:r>
            <a:r>
              <a:rPr lang="en-US" dirty="0" smtClean="0"/>
              <a:t> lo </a:t>
            </a:r>
            <a:r>
              <a:rPr lang="en-US" dirty="0" err="1" smtClean="0"/>
              <a:t>scandalo</a:t>
            </a:r>
            <a:r>
              <a:rPr lang="en-US" dirty="0" smtClean="0"/>
              <a:t> </a:t>
            </a:r>
            <a:r>
              <a:rPr lang="en-US" dirty="0" err="1" smtClean="0"/>
              <a:t>l'amore</a:t>
            </a:r>
            <a:r>
              <a:rPr lang="en-US" dirty="0" smtClean="0"/>
              <a:t> </a:t>
            </a:r>
            <a:r>
              <a:rPr lang="en-US" dirty="0" err="1" smtClean="0"/>
              <a:t>va</a:t>
            </a:r>
            <a:r>
              <a:rPr lang="en-US" dirty="0" smtClean="0"/>
              <a:t> </a:t>
            </a:r>
            <a:r>
              <a:rPr lang="en-US" dirty="0" err="1" smtClean="0"/>
              <a:t>nascosto</a:t>
            </a:r>
            <a:r>
              <a:rPr lang="en-US" dirty="0" smtClean="0"/>
              <a:t>: "</a:t>
            </a:r>
            <a:r>
              <a:rPr lang="en-US" dirty="0" err="1" smtClean="0"/>
              <a:t>Quando</a:t>
            </a:r>
            <a:r>
              <a:rPr lang="en-US" dirty="0" smtClean="0"/>
              <a:t> è </a:t>
            </a:r>
            <a:r>
              <a:rPr lang="en-US" dirty="0" err="1" smtClean="0"/>
              <a:t>reso</a:t>
            </a:r>
            <a:r>
              <a:rPr lang="en-US" dirty="0" smtClean="0"/>
              <a:t> </a:t>
            </a:r>
            <a:r>
              <a:rPr lang="en-US" dirty="0" err="1" smtClean="0"/>
              <a:t>pubblico</a:t>
            </a:r>
            <a:r>
              <a:rPr lang="en-US" dirty="0" smtClean="0"/>
              <a:t> </a:t>
            </a:r>
            <a:r>
              <a:rPr lang="en-US" dirty="0" err="1" smtClean="0"/>
              <a:t>l'amore</a:t>
            </a:r>
            <a:r>
              <a:rPr lang="en-US" dirty="0" smtClean="0"/>
              <a:t> </a:t>
            </a:r>
            <a:r>
              <a:rPr lang="en-US" dirty="0" err="1" smtClean="0"/>
              <a:t>raramente</a:t>
            </a:r>
            <a:r>
              <a:rPr lang="en-US" dirty="0" smtClean="0"/>
              <a:t> dura".</a:t>
            </a:r>
            <a:endParaRPr lang="en-US" dirty="0" smtClean="0"/>
          </a:p>
          <a:p>
            <a:endParaRPr lang="en-US" dirty="0"/>
          </a:p>
        </p:txBody>
      </p:sp>
    </p:spTree>
    <p:extLst>
      <p:ext uri="{BB962C8B-B14F-4D97-AF65-F5344CB8AC3E}">
        <p14:creationId xmlns:p14="http://schemas.microsoft.com/office/powerpoint/2010/main" val="1261583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Andreas </a:t>
            </a:r>
            <a:r>
              <a:rPr lang="it-IT" dirty="0" err="1" smtClean="0"/>
              <a:t>Capellanus</a:t>
            </a:r>
            <a:r>
              <a:rPr lang="it-IT" dirty="0" smtClean="0"/>
              <a:t> II</a:t>
            </a:r>
            <a:endParaRPr lang="en-US" dirty="0"/>
          </a:p>
        </p:txBody>
      </p:sp>
      <p:sp>
        <p:nvSpPr>
          <p:cNvPr id="3" name="Segnaposto contenuto 2"/>
          <p:cNvSpPr>
            <a:spLocks noGrp="1"/>
          </p:cNvSpPr>
          <p:nvPr>
            <p:ph idx="1"/>
          </p:nvPr>
        </p:nvSpPr>
        <p:spPr/>
        <p:txBody>
          <a:bodyPr/>
          <a:lstStyle/>
          <a:p>
            <a:r>
              <a:rPr lang="en-US" dirty="0" err="1"/>
              <a:t>Molti</a:t>
            </a:r>
            <a:r>
              <a:rPr lang="en-US" dirty="0"/>
              <a:t> </a:t>
            </a:r>
            <a:r>
              <a:rPr lang="en-US" dirty="0" err="1"/>
              <a:t>studiosi</a:t>
            </a:r>
            <a:r>
              <a:rPr lang="en-US" dirty="0"/>
              <a:t> </a:t>
            </a:r>
            <a:r>
              <a:rPr lang="en-US" dirty="0" err="1"/>
              <a:t>identificano</a:t>
            </a:r>
            <a:r>
              <a:rPr lang="en-US" dirty="0"/>
              <a:t> </a:t>
            </a:r>
            <a:r>
              <a:rPr lang="en-US" dirty="0" err="1"/>
              <a:t>l'amor</a:t>
            </a:r>
            <a:r>
              <a:rPr lang="en-US" dirty="0"/>
              <a:t> </a:t>
            </a:r>
            <a:r>
              <a:rPr lang="en-US" dirty="0" err="1"/>
              <a:t>cortese</a:t>
            </a:r>
            <a:r>
              <a:rPr lang="en-US" dirty="0"/>
              <a:t> con </a:t>
            </a:r>
            <a:r>
              <a:rPr lang="en-US" dirty="0" err="1"/>
              <a:t>l'"amore</a:t>
            </a:r>
            <a:r>
              <a:rPr lang="en-US" dirty="0"/>
              <a:t> </a:t>
            </a:r>
            <a:r>
              <a:rPr lang="en-US" dirty="0" err="1"/>
              <a:t>puro</a:t>
            </a:r>
            <a:r>
              <a:rPr lang="en-US" dirty="0"/>
              <a:t>" </a:t>
            </a:r>
            <a:r>
              <a:rPr lang="en-US" dirty="0" err="1"/>
              <a:t>descritto</a:t>
            </a:r>
            <a:r>
              <a:rPr lang="en-US" dirty="0"/>
              <a:t> </a:t>
            </a:r>
            <a:r>
              <a:rPr lang="en-US" dirty="0" err="1"/>
              <a:t>nel</a:t>
            </a:r>
            <a:r>
              <a:rPr lang="en-US" dirty="0"/>
              <a:t> 1184 da Andrea </a:t>
            </a:r>
            <a:r>
              <a:rPr lang="en-US" dirty="0" err="1"/>
              <a:t>Cappellano</a:t>
            </a:r>
            <a:r>
              <a:rPr lang="en-US" dirty="0"/>
              <a:t> </a:t>
            </a:r>
            <a:r>
              <a:rPr lang="en-US" dirty="0" err="1"/>
              <a:t>nel</a:t>
            </a:r>
            <a:r>
              <a:rPr lang="en-US" dirty="0"/>
              <a:t> De amore (</a:t>
            </a:r>
            <a:r>
              <a:rPr lang="en-US" dirty="0" err="1"/>
              <a:t>libri</a:t>
            </a:r>
            <a:r>
              <a:rPr lang="en-US" dirty="0"/>
              <a:t> </a:t>
            </a:r>
            <a:r>
              <a:rPr lang="en-US" dirty="0" err="1"/>
              <a:t>tres</a:t>
            </a:r>
            <a:r>
              <a:rPr lang="en-US" dirty="0"/>
              <a:t>):</a:t>
            </a:r>
          </a:p>
          <a:p>
            <a:r>
              <a:rPr lang="en-US" dirty="0"/>
              <a:t>«È </a:t>
            </a:r>
            <a:r>
              <a:rPr lang="en-US" dirty="0" err="1"/>
              <a:t>l'amore</a:t>
            </a:r>
            <a:r>
              <a:rPr lang="en-US" dirty="0"/>
              <a:t> </a:t>
            </a:r>
            <a:r>
              <a:rPr lang="en-US" dirty="0" err="1"/>
              <a:t>puro</a:t>
            </a:r>
            <a:r>
              <a:rPr lang="en-US" dirty="0"/>
              <a:t> </a:t>
            </a:r>
            <a:r>
              <a:rPr lang="en-US" dirty="0" err="1"/>
              <a:t>che</a:t>
            </a:r>
            <a:r>
              <a:rPr lang="en-US" dirty="0"/>
              <a:t> </a:t>
            </a:r>
            <a:r>
              <a:rPr lang="en-US" dirty="0" err="1"/>
              <a:t>lega</a:t>
            </a:r>
            <a:r>
              <a:rPr lang="en-US" dirty="0"/>
              <a:t> </a:t>
            </a:r>
            <a:r>
              <a:rPr lang="en-US" dirty="0" err="1"/>
              <a:t>insieme</a:t>
            </a:r>
            <a:r>
              <a:rPr lang="en-US" dirty="0"/>
              <a:t> </a:t>
            </a:r>
            <a:r>
              <a:rPr lang="en-US" dirty="0" err="1"/>
              <a:t>i</a:t>
            </a:r>
            <a:r>
              <a:rPr lang="en-US" dirty="0"/>
              <a:t> </a:t>
            </a:r>
            <a:r>
              <a:rPr lang="en-US" dirty="0" err="1"/>
              <a:t>cuori</a:t>
            </a:r>
            <a:r>
              <a:rPr lang="en-US" dirty="0"/>
              <a:t> </a:t>
            </a:r>
            <a:r>
              <a:rPr lang="en-US" dirty="0" err="1"/>
              <a:t>dei</a:t>
            </a:r>
            <a:r>
              <a:rPr lang="en-US" dirty="0"/>
              <a:t> due </a:t>
            </a:r>
            <a:r>
              <a:rPr lang="en-US" dirty="0" err="1"/>
              <a:t>amanti</a:t>
            </a:r>
            <a:r>
              <a:rPr lang="en-US" dirty="0"/>
              <a:t> con </a:t>
            </a:r>
            <a:r>
              <a:rPr lang="en-US" dirty="0" err="1"/>
              <a:t>ogni</a:t>
            </a:r>
            <a:r>
              <a:rPr lang="en-US" dirty="0"/>
              <a:t> </a:t>
            </a:r>
            <a:r>
              <a:rPr lang="en-US" dirty="0" err="1"/>
              <a:t>sentimento</a:t>
            </a:r>
            <a:r>
              <a:rPr lang="en-US" dirty="0"/>
              <a:t> di </a:t>
            </a:r>
            <a:r>
              <a:rPr lang="en-US" dirty="0" err="1"/>
              <a:t>gioia</a:t>
            </a:r>
            <a:r>
              <a:rPr lang="en-US" dirty="0"/>
              <a:t>. </a:t>
            </a:r>
            <a:r>
              <a:rPr lang="en-US" dirty="0" err="1"/>
              <a:t>Questo</a:t>
            </a:r>
            <a:r>
              <a:rPr lang="en-US" dirty="0"/>
              <a:t> </a:t>
            </a:r>
            <a:r>
              <a:rPr lang="en-US" dirty="0" err="1"/>
              <a:t>tipo</a:t>
            </a:r>
            <a:r>
              <a:rPr lang="en-US" dirty="0"/>
              <a:t> </a:t>
            </a:r>
            <a:r>
              <a:rPr lang="en-US" dirty="0" err="1"/>
              <a:t>consiste</a:t>
            </a:r>
            <a:r>
              <a:rPr lang="en-US" dirty="0"/>
              <a:t> </a:t>
            </a:r>
            <a:r>
              <a:rPr lang="en-US" dirty="0" err="1"/>
              <a:t>nella</a:t>
            </a:r>
            <a:r>
              <a:rPr lang="en-US" dirty="0"/>
              <a:t> </a:t>
            </a:r>
            <a:r>
              <a:rPr lang="en-US" dirty="0" err="1"/>
              <a:t>contemplazione</a:t>
            </a:r>
            <a:r>
              <a:rPr lang="en-US" dirty="0"/>
              <a:t> </a:t>
            </a:r>
            <a:r>
              <a:rPr lang="en-US" dirty="0" err="1"/>
              <a:t>della</a:t>
            </a:r>
            <a:r>
              <a:rPr lang="en-US" dirty="0"/>
              <a:t> </a:t>
            </a:r>
            <a:r>
              <a:rPr lang="en-US" dirty="0" err="1"/>
              <a:t>mente</a:t>
            </a:r>
            <a:r>
              <a:rPr lang="en-US" dirty="0"/>
              <a:t> e </a:t>
            </a:r>
            <a:r>
              <a:rPr lang="en-US" dirty="0" err="1"/>
              <a:t>l'affetto</a:t>
            </a:r>
            <a:r>
              <a:rPr lang="en-US" dirty="0"/>
              <a:t> del </a:t>
            </a:r>
            <a:r>
              <a:rPr lang="en-US" dirty="0" err="1"/>
              <a:t>cuore</a:t>
            </a:r>
            <a:r>
              <a:rPr lang="en-US" dirty="0"/>
              <a:t>, </a:t>
            </a:r>
            <a:r>
              <a:rPr lang="en-US" dirty="0" err="1"/>
              <a:t>limitandosi</a:t>
            </a:r>
            <a:r>
              <a:rPr lang="en-US" dirty="0"/>
              <a:t> al </a:t>
            </a:r>
            <a:r>
              <a:rPr lang="en-US" dirty="0" err="1"/>
              <a:t>bacio</a:t>
            </a:r>
            <a:r>
              <a:rPr lang="en-US" dirty="0"/>
              <a:t> e </a:t>
            </a:r>
            <a:r>
              <a:rPr lang="en-US" dirty="0" err="1"/>
              <a:t>all'abbraccio</a:t>
            </a:r>
            <a:r>
              <a:rPr lang="en-US" dirty="0"/>
              <a:t> e al </a:t>
            </a:r>
            <a:r>
              <a:rPr lang="en-US" dirty="0" err="1"/>
              <a:t>modesto</a:t>
            </a:r>
            <a:r>
              <a:rPr lang="en-US" dirty="0"/>
              <a:t> </a:t>
            </a:r>
            <a:r>
              <a:rPr lang="en-US" dirty="0" err="1"/>
              <a:t>contatto</a:t>
            </a:r>
            <a:r>
              <a:rPr lang="en-US" dirty="0"/>
              <a:t> con </a:t>
            </a:r>
            <a:r>
              <a:rPr lang="en-US" dirty="0" err="1"/>
              <a:t>il</a:t>
            </a:r>
            <a:r>
              <a:rPr lang="en-US" dirty="0"/>
              <a:t> </a:t>
            </a:r>
            <a:r>
              <a:rPr lang="en-US" dirty="0" err="1"/>
              <a:t>corpo</a:t>
            </a:r>
            <a:r>
              <a:rPr lang="en-US" dirty="0"/>
              <a:t> </a:t>
            </a:r>
            <a:r>
              <a:rPr lang="en-US" dirty="0" err="1"/>
              <a:t>nudo</a:t>
            </a:r>
            <a:r>
              <a:rPr lang="en-US" dirty="0"/>
              <a:t> </a:t>
            </a:r>
            <a:r>
              <a:rPr lang="en-US" dirty="0" err="1"/>
              <a:t>dell'amante</a:t>
            </a:r>
            <a:r>
              <a:rPr lang="en-US" dirty="0"/>
              <a:t>, </a:t>
            </a:r>
            <a:r>
              <a:rPr lang="en-US" dirty="0" err="1"/>
              <a:t>omettendo</a:t>
            </a:r>
            <a:r>
              <a:rPr lang="en-US" dirty="0"/>
              <a:t> la </a:t>
            </a:r>
            <a:r>
              <a:rPr lang="en-US" dirty="0" err="1"/>
              <a:t>soddisfazione</a:t>
            </a:r>
            <a:r>
              <a:rPr lang="en-US" dirty="0"/>
              <a:t> </a:t>
            </a:r>
            <a:r>
              <a:rPr lang="en-US" dirty="0" err="1"/>
              <a:t>completa</a:t>
            </a:r>
            <a:r>
              <a:rPr lang="en-US" dirty="0"/>
              <a:t>, </a:t>
            </a:r>
            <a:r>
              <a:rPr lang="en-US" dirty="0" err="1"/>
              <a:t>poiché</a:t>
            </a:r>
            <a:r>
              <a:rPr lang="en-US" dirty="0"/>
              <a:t> </a:t>
            </a:r>
            <a:r>
              <a:rPr lang="en-US" dirty="0" err="1"/>
              <a:t>ciò</a:t>
            </a:r>
            <a:r>
              <a:rPr lang="en-US" dirty="0"/>
              <a:t> non è </a:t>
            </a:r>
            <a:r>
              <a:rPr lang="en-US" dirty="0" err="1"/>
              <a:t>permesso</a:t>
            </a:r>
            <a:r>
              <a:rPr lang="en-US" dirty="0"/>
              <a:t> a </a:t>
            </a:r>
            <a:r>
              <a:rPr lang="en-US" dirty="0" err="1"/>
              <a:t>coloro</a:t>
            </a:r>
            <a:r>
              <a:rPr lang="en-US" dirty="0"/>
              <a:t> </a:t>
            </a:r>
            <a:r>
              <a:rPr lang="en-US" dirty="0" err="1"/>
              <a:t>che</a:t>
            </a:r>
            <a:r>
              <a:rPr lang="en-US" dirty="0"/>
              <a:t> </a:t>
            </a:r>
            <a:r>
              <a:rPr lang="en-US" dirty="0" err="1"/>
              <a:t>desiderano</a:t>
            </a:r>
            <a:r>
              <a:rPr lang="en-US" dirty="0"/>
              <a:t> </a:t>
            </a:r>
            <a:r>
              <a:rPr lang="en-US" dirty="0" err="1"/>
              <a:t>amare</a:t>
            </a:r>
            <a:r>
              <a:rPr lang="en-US" dirty="0"/>
              <a:t> in </a:t>
            </a:r>
            <a:r>
              <a:rPr lang="en-US" dirty="0" err="1"/>
              <a:t>modo</a:t>
            </a:r>
            <a:r>
              <a:rPr lang="en-US" dirty="0"/>
              <a:t> </a:t>
            </a:r>
            <a:r>
              <a:rPr lang="en-US" dirty="0" err="1"/>
              <a:t>puro</a:t>
            </a:r>
            <a:r>
              <a:rPr lang="en-US" dirty="0"/>
              <a:t>... </a:t>
            </a:r>
            <a:r>
              <a:rPr lang="en-US" dirty="0" err="1"/>
              <a:t>Questo</a:t>
            </a:r>
            <a:r>
              <a:rPr lang="en-US" dirty="0"/>
              <a:t> </a:t>
            </a:r>
            <a:r>
              <a:rPr lang="en-US" dirty="0" err="1"/>
              <a:t>viene</a:t>
            </a:r>
            <a:r>
              <a:rPr lang="en-US" dirty="0"/>
              <a:t> </a:t>
            </a:r>
            <a:r>
              <a:rPr lang="en-US" dirty="0" err="1"/>
              <a:t>chiamato</a:t>
            </a:r>
            <a:r>
              <a:rPr lang="en-US" dirty="0"/>
              <a:t> amore </a:t>
            </a:r>
            <a:r>
              <a:rPr lang="en-US" dirty="0" err="1"/>
              <a:t>misto</a:t>
            </a:r>
            <a:r>
              <a:rPr lang="en-US" dirty="0"/>
              <a:t> </a:t>
            </a:r>
            <a:r>
              <a:rPr lang="en-US" dirty="0" err="1"/>
              <a:t>che</a:t>
            </a:r>
            <a:r>
              <a:rPr lang="en-US" dirty="0"/>
              <a:t> </a:t>
            </a:r>
            <a:r>
              <a:rPr lang="en-US" dirty="0" err="1"/>
              <a:t>trae</a:t>
            </a:r>
            <a:r>
              <a:rPr lang="en-US" dirty="0"/>
              <a:t> </a:t>
            </a:r>
            <a:r>
              <a:rPr lang="en-US" dirty="0" err="1"/>
              <a:t>il</a:t>
            </a:r>
            <a:r>
              <a:rPr lang="en-US" dirty="0"/>
              <a:t> </a:t>
            </a:r>
            <a:r>
              <a:rPr lang="en-US" dirty="0" err="1"/>
              <a:t>suo</a:t>
            </a:r>
            <a:r>
              <a:rPr lang="en-US" dirty="0"/>
              <a:t> </a:t>
            </a:r>
            <a:r>
              <a:rPr lang="en-US" dirty="0" err="1"/>
              <a:t>effetto</a:t>
            </a:r>
            <a:r>
              <a:rPr lang="en-US" dirty="0"/>
              <a:t> da </a:t>
            </a:r>
            <a:r>
              <a:rPr lang="en-US" dirty="0" err="1"/>
              <a:t>ogni</a:t>
            </a:r>
            <a:r>
              <a:rPr lang="en-US" dirty="0"/>
              <a:t> </a:t>
            </a:r>
            <a:r>
              <a:rPr lang="en-US" dirty="0" err="1"/>
              <a:t>delizia</a:t>
            </a:r>
            <a:r>
              <a:rPr lang="en-US" dirty="0"/>
              <a:t> del </a:t>
            </a:r>
            <a:r>
              <a:rPr lang="en-US" dirty="0" err="1"/>
              <a:t>corpo</a:t>
            </a:r>
            <a:r>
              <a:rPr lang="en-US" dirty="0"/>
              <a:t>, </a:t>
            </a:r>
            <a:r>
              <a:rPr lang="en-US" dirty="0" err="1"/>
              <a:t>culminando</a:t>
            </a:r>
            <a:r>
              <a:rPr lang="en-US" dirty="0"/>
              <a:t> </a:t>
            </a:r>
            <a:r>
              <a:rPr lang="en-US" dirty="0" err="1"/>
              <a:t>nell'atto</a:t>
            </a:r>
            <a:r>
              <a:rPr lang="en-US" dirty="0"/>
              <a:t> finale di </a:t>
            </a:r>
            <a:r>
              <a:rPr lang="en-US" dirty="0" err="1"/>
              <a:t>Venere</a:t>
            </a:r>
            <a:r>
              <a:rPr lang="en-US" dirty="0"/>
              <a:t>.[25]»</a:t>
            </a:r>
          </a:p>
          <a:p>
            <a:endParaRPr lang="en-US" dirty="0"/>
          </a:p>
        </p:txBody>
      </p:sp>
    </p:spTree>
    <p:extLst>
      <p:ext uri="{BB962C8B-B14F-4D97-AF65-F5344CB8AC3E}">
        <p14:creationId xmlns:p14="http://schemas.microsoft.com/office/powerpoint/2010/main" val="282870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Sociologia dell'amor corte</a:t>
            </a:r>
            <a:endParaRPr lang="en-US" dirty="0"/>
          </a:p>
        </p:txBody>
      </p:sp>
      <p:sp>
        <p:nvSpPr>
          <p:cNvPr id="3" name="Segnaposto contenuto 2"/>
          <p:cNvSpPr>
            <a:spLocks noGrp="1"/>
          </p:cNvSpPr>
          <p:nvPr>
            <p:ph idx="1"/>
          </p:nvPr>
        </p:nvSpPr>
        <p:spPr/>
        <p:txBody>
          <a:bodyPr/>
          <a:lstStyle/>
          <a:p>
            <a:r>
              <a:rPr lang="it-IT" dirty="0" smtClean="0"/>
              <a:t>Funzione civilizzatrice delle corti del nord (Normandia, Inghilterra)</a:t>
            </a:r>
            <a:endParaRPr lang="it-IT" dirty="0" smtClean="0"/>
          </a:p>
          <a:p>
            <a:r>
              <a:rPr lang="it-IT" dirty="0" smtClean="0"/>
              <a:t>In quanto anonimo, era rivolto alla signora della corte (regina, duchessa, ecc.) ma ogni donna presente poteva sentirsi oggetto segreto dell'amore</a:t>
            </a:r>
            <a:r>
              <a:rPr lang="it-IT" dirty="0" smtClean="0"/>
              <a:t>.</a:t>
            </a:r>
            <a:endParaRPr lang="it-IT" dirty="0" smtClean="0"/>
          </a:p>
          <a:p>
            <a:r>
              <a:rPr lang="it-IT" dirty="0" smtClean="0"/>
              <a:t>Dava spazio </a:t>
            </a:r>
            <a:r>
              <a:rPr lang="it-IT" dirty="0" smtClean="0"/>
              <a:t>all'amore dove i matrimoni erano combinati per interessi e la religione ostacolava l'amore tra uomo e donna</a:t>
            </a:r>
            <a:endParaRPr lang="it-IT" dirty="0" smtClean="0"/>
          </a:p>
          <a:p>
            <a:r>
              <a:rPr lang="it-IT" dirty="0" smtClean="0"/>
              <a:t>Nel XII secolo l'amor cortese viene condannato dalla Chiesa, ma la tradizione continua (tensione ideologica).</a:t>
            </a:r>
            <a:endParaRPr lang="en-US" dirty="0"/>
          </a:p>
        </p:txBody>
      </p:sp>
    </p:spTree>
    <p:extLst>
      <p:ext uri="{BB962C8B-B14F-4D97-AF65-F5344CB8AC3E}">
        <p14:creationId xmlns:p14="http://schemas.microsoft.com/office/powerpoint/2010/main" val="2073294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Caratteristiche</a:t>
            </a:r>
            <a:endParaRPr lang="en-US" dirty="0"/>
          </a:p>
        </p:txBody>
      </p:sp>
      <p:sp>
        <p:nvSpPr>
          <p:cNvPr id="3" name="Segnaposto contenuto 2"/>
          <p:cNvSpPr>
            <a:spLocks noGrp="1"/>
          </p:cNvSpPr>
          <p:nvPr>
            <p:ph idx="1"/>
          </p:nvPr>
        </p:nvSpPr>
        <p:spPr/>
        <p:txBody>
          <a:bodyPr>
            <a:normAutofit fontScale="77500" lnSpcReduction="20000"/>
          </a:bodyPr>
          <a:lstStyle/>
          <a:p>
            <a:endParaRPr lang="it-IT" dirty="0" smtClean="0"/>
          </a:p>
          <a:p>
            <a:r>
              <a:rPr lang="it-IT" dirty="0" smtClean="0"/>
              <a:t>L'uomo ama e vorrebbe essere ricambiato (ottenere il favore o la grazia)</a:t>
            </a:r>
          </a:p>
          <a:p>
            <a:r>
              <a:rPr lang="it-IT" dirty="0" smtClean="0"/>
              <a:t>Quando la donna contraccambia l'amore non deve però cedere alla passione</a:t>
            </a:r>
            <a:endParaRPr lang="it-IT" dirty="0" smtClean="0"/>
          </a:p>
          <a:p>
            <a:r>
              <a:rPr lang="it-IT" dirty="0" smtClean="0"/>
              <a:t>L'amata è difficile o impossibile da conquistare. Spesso sposata. Rischio di adulterio.</a:t>
            </a:r>
            <a:endParaRPr lang="it-IT" dirty="0" smtClean="0"/>
          </a:p>
          <a:p>
            <a:r>
              <a:rPr lang="it-IT" dirty="0" smtClean="0"/>
              <a:t>Misto (</a:t>
            </a:r>
            <a:r>
              <a:rPr lang="it-IT" dirty="0" err="1" smtClean="0"/>
              <a:t>mezura</a:t>
            </a:r>
            <a:r>
              <a:rPr lang="it-IT" dirty="0" smtClean="0"/>
              <a:t>) di amore spirituale e sensuale</a:t>
            </a:r>
            <a:endParaRPr lang="it-IT" dirty="0" smtClean="0"/>
          </a:p>
          <a:p>
            <a:r>
              <a:rPr lang="it-IT" dirty="0" smtClean="0"/>
              <a:t>Terminologia feudale e religiosa (vassallo, grazia); corteggiamento come assedio di un castello (metafore erotiche: far "breccia" nel cuore, ecc.)</a:t>
            </a:r>
            <a:endParaRPr lang="it-IT" dirty="0" smtClean="0"/>
          </a:p>
          <a:p>
            <a:r>
              <a:rPr lang="it-IT" dirty="0" smtClean="0"/>
              <a:t>Il marito non è un rivale; altri cavalieri possono esserli</a:t>
            </a:r>
            <a:endParaRPr lang="it-IT" dirty="0" smtClean="0"/>
          </a:p>
          <a:p>
            <a:r>
              <a:rPr lang="it-IT" dirty="0" smtClean="0"/>
              <a:t>Il cavaliere è in una posizione subordinata e deve ottenere il "favore" della donna compiendo imprese coraggiose Man </a:t>
            </a:r>
            <a:r>
              <a:rPr lang="it-IT" dirty="0" smtClean="0"/>
              <a:t>in a subordinate position and must </a:t>
            </a:r>
            <a:r>
              <a:rPr lang="it-IT" dirty="0" err="1" smtClean="0"/>
              <a:t>earn</a:t>
            </a:r>
            <a:r>
              <a:rPr lang="it-IT" dirty="0" smtClean="0"/>
              <a:t> </a:t>
            </a:r>
            <a:r>
              <a:rPr lang="it-IT" dirty="0" err="1" smtClean="0"/>
              <a:t>woman’s</a:t>
            </a:r>
            <a:r>
              <a:rPr lang="it-IT" dirty="0" smtClean="0"/>
              <a:t> </a:t>
            </a:r>
            <a:r>
              <a:rPr lang="it-IT" dirty="0" err="1" smtClean="0"/>
              <a:t>favor</a:t>
            </a:r>
            <a:r>
              <a:rPr lang="it-IT" dirty="0" smtClean="0"/>
              <a:t> by </a:t>
            </a:r>
            <a:r>
              <a:rPr lang="it-IT" dirty="0" err="1" smtClean="0"/>
              <a:t>performing</a:t>
            </a:r>
            <a:r>
              <a:rPr lang="it-IT" dirty="0" smtClean="0"/>
              <a:t> brave </a:t>
            </a:r>
            <a:r>
              <a:rPr lang="it-IT" dirty="0" err="1" smtClean="0"/>
              <a:t>deeds</a:t>
            </a:r>
            <a:endParaRPr lang="it-IT" dirty="0" smtClean="0"/>
          </a:p>
          <a:p>
            <a:r>
              <a:rPr lang="it-IT" dirty="0" smtClean="0"/>
              <a:t>L'amore è segreto</a:t>
            </a:r>
            <a:endParaRPr lang="it-IT" dirty="0" smtClean="0"/>
          </a:p>
          <a:p>
            <a:r>
              <a:rPr lang="it-IT" dirty="0" smtClean="0"/>
              <a:t>Il cavaliere </a:t>
            </a:r>
            <a:r>
              <a:rPr lang="it-IT" dirty="0" err="1" smtClean="0"/>
              <a:t>contraccabbiato</a:t>
            </a:r>
            <a:r>
              <a:rPr lang="it-IT" dirty="0" smtClean="0"/>
              <a:t> indossa i "colori" ("il favore") della donna (vedi quadro dopo)</a:t>
            </a:r>
            <a:endParaRPr lang="en-US" dirty="0"/>
          </a:p>
        </p:txBody>
      </p:sp>
    </p:spTree>
    <p:extLst>
      <p:ext uri="{BB962C8B-B14F-4D97-AF65-F5344CB8AC3E}">
        <p14:creationId xmlns:p14="http://schemas.microsoft.com/office/powerpoint/2010/main" val="2891060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Fasi dell'amor cortese </a:t>
            </a:r>
            <a:endParaRPr lang="en-US" dirty="0"/>
          </a:p>
        </p:txBody>
      </p:sp>
      <p:sp>
        <p:nvSpPr>
          <p:cNvPr id="3" name="Segnaposto contenuto 2"/>
          <p:cNvSpPr>
            <a:spLocks noGrp="1"/>
          </p:cNvSpPr>
          <p:nvPr>
            <p:ph idx="1"/>
          </p:nvPr>
        </p:nvSpPr>
        <p:spPr/>
        <p:txBody>
          <a:bodyPr>
            <a:normAutofit fontScale="92500" lnSpcReduction="20000"/>
          </a:bodyPr>
          <a:lstStyle/>
          <a:p>
            <a:r>
              <a:rPr lang="en-US" dirty="0" err="1" smtClean="0"/>
              <a:t>Colpo</a:t>
            </a:r>
            <a:r>
              <a:rPr lang="en-US" dirty="0" smtClean="0"/>
              <a:t> di </a:t>
            </a:r>
            <a:r>
              <a:rPr lang="en-US" dirty="0" err="1" smtClean="0"/>
              <a:t>fulmine</a:t>
            </a:r>
            <a:r>
              <a:rPr lang="en-US" dirty="0" smtClean="0"/>
              <a:t>: di </a:t>
            </a:r>
            <a:r>
              <a:rPr lang="en-US" dirty="0" err="1" smtClean="0"/>
              <a:t>solito</a:t>
            </a:r>
            <a:r>
              <a:rPr lang="en-US" dirty="0" smtClean="0"/>
              <a:t> </a:t>
            </a:r>
            <a:r>
              <a:rPr lang="en-US" dirty="0" err="1" smtClean="0"/>
              <a:t>attraverso</a:t>
            </a:r>
            <a:r>
              <a:rPr lang="en-US" dirty="0" smtClean="0"/>
              <a:t> </a:t>
            </a:r>
            <a:r>
              <a:rPr lang="en-US" dirty="0" err="1" smtClean="0"/>
              <a:t>gli</a:t>
            </a:r>
            <a:r>
              <a:rPr lang="en-US" dirty="0" smtClean="0"/>
              <a:t> </a:t>
            </a:r>
            <a:r>
              <a:rPr lang="en-US" dirty="0" err="1" smtClean="0"/>
              <a:t>occhi</a:t>
            </a:r>
            <a:r>
              <a:rPr lang="en-US" dirty="0" smtClean="0"/>
              <a:t>, lo </a:t>
            </a:r>
            <a:r>
              <a:rPr lang="en-US" dirty="0" err="1" smtClean="0"/>
              <a:t>sguardo</a:t>
            </a:r>
            <a:endParaRPr lang="en-US" dirty="0" smtClean="0"/>
          </a:p>
          <a:p>
            <a:r>
              <a:rPr lang="en-US" dirty="0" err="1" smtClean="0"/>
              <a:t>Venerazione</a:t>
            </a:r>
            <a:r>
              <a:rPr lang="en-US" dirty="0" smtClean="0"/>
              <a:t> a </a:t>
            </a:r>
            <a:r>
              <a:rPr lang="en-US" dirty="0" err="1" smtClean="0"/>
              <a:t>distanza</a:t>
            </a:r>
            <a:r>
              <a:rPr lang="en-US" dirty="0" smtClean="0"/>
              <a:t> </a:t>
            </a:r>
            <a:r>
              <a:rPr lang="en-US" dirty="0" err="1" smtClean="0"/>
              <a:t>della</a:t>
            </a:r>
            <a:r>
              <a:rPr lang="en-US" dirty="0" smtClean="0"/>
              <a:t> donna</a:t>
            </a:r>
          </a:p>
          <a:p>
            <a:r>
              <a:rPr lang="en-US" dirty="0" err="1" smtClean="0"/>
              <a:t>Dichiarazione</a:t>
            </a:r>
            <a:r>
              <a:rPr lang="en-US" dirty="0" smtClean="0"/>
              <a:t> </a:t>
            </a:r>
            <a:r>
              <a:rPr lang="en-US" dirty="0" err="1" smtClean="0"/>
              <a:t>dell'amore</a:t>
            </a:r>
            <a:r>
              <a:rPr lang="en-US" dirty="0" smtClean="0"/>
              <a:t> </a:t>
            </a:r>
          </a:p>
          <a:p>
            <a:r>
              <a:rPr lang="en-US" dirty="0" smtClean="0"/>
              <a:t>Virtuoso </a:t>
            </a:r>
            <a:r>
              <a:rPr lang="en-US" dirty="0" err="1" smtClean="0"/>
              <a:t>respingimento</a:t>
            </a:r>
            <a:r>
              <a:rPr lang="en-US" dirty="0" smtClean="0"/>
              <a:t> da parte </a:t>
            </a:r>
            <a:r>
              <a:rPr lang="en-US" dirty="0" err="1" smtClean="0"/>
              <a:t>della</a:t>
            </a:r>
            <a:r>
              <a:rPr lang="en-US" dirty="0" smtClean="0"/>
              <a:t> donna</a:t>
            </a:r>
          </a:p>
          <a:p>
            <a:r>
              <a:rPr lang="en-US" dirty="0" err="1" smtClean="0"/>
              <a:t>Insistenza</a:t>
            </a:r>
            <a:r>
              <a:rPr lang="en-US" dirty="0" smtClean="0"/>
              <a:t> con </a:t>
            </a:r>
            <a:r>
              <a:rPr lang="en-US" dirty="0" err="1" smtClean="0"/>
              <a:t>giuramenti</a:t>
            </a:r>
            <a:r>
              <a:rPr lang="en-US" dirty="0" smtClean="0"/>
              <a:t> di </a:t>
            </a:r>
            <a:r>
              <a:rPr lang="en-US" dirty="0" err="1" smtClean="0"/>
              <a:t>virtù</a:t>
            </a:r>
            <a:r>
              <a:rPr lang="en-US" dirty="0" smtClean="0"/>
              <a:t> e </a:t>
            </a:r>
            <a:r>
              <a:rPr lang="en-US" dirty="0" err="1" smtClean="0"/>
              <a:t>fedeltà</a:t>
            </a:r>
            <a:r>
              <a:rPr lang="en-US" dirty="0" smtClean="0"/>
              <a:t> </a:t>
            </a:r>
            <a:r>
              <a:rPr lang="en-US" dirty="0" err="1" smtClean="0"/>
              <a:t>eterna</a:t>
            </a:r>
            <a:endParaRPr lang="en-US" dirty="0" smtClean="0"/>
          </a:p>
          <a:p>
            <a:r>
              <a:rPr lang="en-US" dirty="0" err="1" smtClean="0"/>
              <a:t>Sofferenza</a:t>
            </a:r>
            <a:r>
              <a:rPr lang="en-US" dirty="0" smtClean="0"/>
              <a:t>, </a:t>
            </a:r>
            <a:r>
              <a:rPr lang="en-US" dirty="0" err="1" smtClean="0"/>
              <a:t>gemiti</a:t>
            </a:r>
            <a:r>
              <a:rPr lang="en-US" dirty="0" smtClean="0"/>
              <a:t> per amore </a:t>
            </a:r>
            <a:r>
              <a:rPr lang="en-US" dirty="0" err="1" smtClean="0"/>
              <a:t>insoddisfatto</a:t>
            </a:r>
            <a:r>
              <a:rPr lang="en-US" dirty="0" smtClean="0"/>
              <a:t> e alter </a:t>
            </a:r>
            <a:r>
              <a:rPr lang="en-US" dirty="0" err="1" smtClean="0"/>
              <a:t>manifestazione</a:t>
            </a:r>
            <a:r>
              <a:rPr lang="en-US" dirty="0" smtClean="0"/>
              <a:t> </a:t>
            </a:r>
            <a:r>
              <a:rPr lang="en-US" dirty="0" err="1" smtClean="0"/>
              <a:t>fisiche</a:t>
            </a:r>
            <a:r>
              <a:rPr lang="en-US" dirty="0" smtClean="0"/>
              <a:t> del "mal </a:t>
            </a:r>
            <a:r>
              <a:rPr lang="en-US" dirty="0" err="1" smtClean="0"/>
              <a:t>d'amore</a:t>
            </a:r>
            <a:r>
              <a:rPr lang="en-US" dirty="0" smtClean="0"/>
              <a:t>" (lovesickness) </a:t>
            </a:r>
          </a:p>
          <a:p>
            <a:r>
              <a:rPr lang="en-US" dirty="0" err="1" smtClean="0"/>
              <a:t>Imprese</a:t>
            </a:r>
            <a:r>
              <a:rPr lang="en-US" dirty="0" smtClean="0"/>
              <a:t> </a:t>
            </a:r>
            <a:r>
              <a:rPr lang="en-US" dirty="0" err="1" smtClean="0"/>
              <a:t>eroiche</a:t>
            </a:r>
            <a:r>
              <a:rPr lang="en-US" dirty="0" smtClean="0"/>
              <a:t> </a:t>
            </a:r>
            <a:r>
              <a:rPr lang="en-US" dirty="0" err="1" smtClean="0"/>
              <a:t>che</a:t>
            </a:r>
            <a:r>
              <a:rPr lang="en-US" dirty="0" smtClean="0"/>
              <a:t> </a:t>
            </a:r>
            <a:r>
              <a:rPr lang="en-US" dirty="0" err="1" smtClean="0"/>
              <a:t>conquistano</a:t>
            </a:r>
            <a:r>
              <a:rPr lang="en-US" dirty="0" smtClean="0"/>
              <a:t> la donna</a:t>
            </a:r>
            <a:endParaRPr lang="en-US" dirty="0" smtClean="0"/>
          </a:p>
          <a:p>
            <a:r>
              <a:rPr lang="en-US" dirty="0" err="1" smtClean="0"/>
              <a:t>Bacio</a:t>
            </a:r>
            <a:r>
              <a:rPr lang="en-US" dirty="0" smtClean="0"/>
              <a:t> o </a:t>
            </a:r>
            <a:r>
              <a:rPr lang="en-US" dirty="0" err="1" smtClean="0"/>
              <a:t>anche</a:t>
            </a:r>
            <a:r>
              <a:rPr lang="en-US" dirty="0" smtClean="0"/>
              <a:t> </a:t>
            </a:r>
            <a:r>
              <a:rPr lang="en-US" dirty="0" err="1" smtClean="0"/>
              <a:t>consumazione</a:t>
            </a:r>
            <a:r>
              <a:rPr lang="en-US" dirty="0" smtClean="0"/>
              <a:t> </a:t>
            </a:r>
            <a:r>
              <a:rPr lang="en-US" dirty="0" err="1" smtClean="0"/>
              <a:t>dell'amore</a:t>
            </a:r>
            <a:r>
              <a:rPr lang="en-US" dirty="0" smtClean="0"/>
              <a:t> in </a:t>
            </a:r>
            <a:r>
              <a:rPr lang="en-US" dirty="0" err="1" smtClean="0"/>
              <a:t>alcuni</a:t>
            </a:r>
            <a:r>
              <a:rPr lang="en-US" dirty="0" smtClean="0"/>
              <a:t> </a:t>
            </a:r>
            <a:r>
              <a:rPr lang="en-US" dirty="0" err="1" smtClean="0"/>
              <a:t>casi</a:t>
            </a:r>
            <a:r>
              <a:rPr lang="en-US" dirty="0" smtClean="0"/>
              <a:t> (</a:t>
            </a:r>
            <a:r>
              <a:rPr lang="en-US" dirty="0" err="1" smtClean="0"/>
              <a:t>Lancillotto</a:t>
            </a:r>
            <a:r>
              <a:rPr lang="en-US" dirty="0" smtClean="0"/>
              <a:t> e Ginevra)</a:t>
            </a:r>
          </a:p>
          <a:p>
            <a:r>
              <a:rPr lang="en-US" dirty="0" err="1" smtClean="0"/>
              <a:t>Avventure</a:t>
            </a:r>
            <a:r>
              <a:rPr lang="en-US" dirty="0" smtClean="0"/>
              <a:t> e </a:t>
            </a:r>
            <a:r>
              <a:rPr lang="en-US" dirty="0" err="1" smtClean="0"/>
              <a:t>sotterfugi</a:t>
            </a:r>
            <a:r>
              <a:rPr lang="en-US" dirty="0" smtClean="0"/>
              <a:t> per </a:t>
            </a:r>
            <a:r>
              <a:rPr lang="en-US" dirty="0" err="1" smtClean="0"/>
              <a:t>evitare</a:t>
            </a:r>
            <a:r>
              <a:rPr lang="en-US" dirty="0" smtClean="0"/>
              <a:t> di </a:t>
            </a:r>
            <a:r>
              <a:rPr lang="en-US" dirty="0" err="1" smtClean="0"/>
              <a:t>essere</a:t>
            </a:r>
            <a:r>
              <a:rPr lang="en-US" dirty="0" smtClean="0"/>
              <a:t> </a:t>
            </a:r>
            <a:r>
              <a:rPr lang="en-US" dirty="0" err="1" smtClean="0"/>
              <a:t>scoperti</a:t>
            </a:r>
            <a:endParaRPr lang="en-US" dirty="0" smtClean="0"/>
          </a:p>
          <a:p>
            <a:endParaRPr lang="en-US" dirty="0"/>
          </a:p>
        </p:txBody>
      </p:sp>
    </p:spTree>
    <p:extLst>
      <p:ext uri="{BB962C8B-B14F-4D97-AF65-F5344CB8AC3E}">
        <p14:creationId xmlns:p14="http://schemas.microsoft.com/office/powerpoint/2010/main" val="2394627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760532" y="991733"/>
            <a:ext cx="3907468" cy="2387600"/>
          </a:xfrm>
        </p:spPr>
        <p:txBody>
          <a:bodyPr>
            <a:normAutofit fontScale="90000"/>
          </a:bodyPr>
          <a:lstStyle/>
          <a:p>
            <a:r>
              <a:rPr lang="it-IT" dirty="0"/>
              <a:t> </a:t>
            </a:r>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
            </a:r>
            <a:br>
              <a:rPr lang="it-IT" dirty="0" smtClean="0"/>
            </a:br>
            <a:endParaRPr lang="en-US" dirty="0"/>
          </a:p>
        </p:txBody>
      </p:sp>
      <p:sp>
        <p:nvSpPr>
          <p:cNvPr id="3" name="Sottotitolo 2"/>
          <p:cNvSpPr>
            <a:spLocks noGrp="1"/>
          </p:cNvSpPr>
          <p:nvPr>
            <p:ph type="subTitle" idx="1"/>
          </p:nvPr>
        </p:nvSpPr>
        <p:spPr>
          <a:xfrm>
            <a:off x="6374674" y="3471408"/>
            <a:ext cx="4293326" cy="1655762"/>
          </a:xfrm>
        </p:spPr>
        <p:txBody>
          <a:bodyPr/>
          <a:lstStyle/>
          <a:p>
            <a:r>
              <a:rPr lang="en-US" i="1" dirty="0" smtClean="0">
                <a:hlinkClick r:id="rId2" tooltip="God Speed (painting)"/>
              </a:rPr>
              <a:t>God Speed!</a:t>
            </a:r>
            <a:r>
              <a:rPr lang="en-US" dirty="0" smtClean="0"/>
              <a:t> by </a:t>
            </a:r>
            <a:r>
              <a:rPr lang="en-US" dirty="0" smtClean="0">
                <a:hlinkClick r:id="rId3" tooltip="Edmund Blair Leighton"/>
              </a:rPr>
              <a:t>Edmund Blair Leighton</a:t>
            </a:r>
            <a:r>
              <a:rPr lang="en-US" dirty="0" smtClean="0"/>
              <a:t>, 1900</a:t>
            </a:r>
            <a:endParaRPr lang="en-US" dirty="0"/>
          </a:p>
        </p:txBody>
      </p:sp>
      <p:pic>
        <p:nvPicPr>
          <p:cNvPr id="4" name="Immagin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80160" y="298109"/>
            <a:ext cx="4717486" cy="6162448"/>
          </a:xfrm>
          <a:prstGeom prst="rect">
            <a:avLst/>
          </a:prstGeom>
        </p:spPr>
      </p:pic>
    </p:spTree>
    <p:extLst>
      <p:ext uri="{BB962C8B-B14F-4D97-AF65-F5344CB8AC3E}">
        <p14:creationId xmlns:p14="http://schemas.microsoft.com/office/powerpoint/2010/main" val="41669969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780</Words>
  <Application>Microsoft Office PowerPoint</Application>
  <PresentationFormat>Widescreen</PresentationFormat>
  <Paragraphs>47</Paragraphs>
  <Slides>10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10</vt:i4>
      </vt:variant>
    </vt:vector>
  </HeadingPairs>
  <TitlesOfParts>
    <vt:vector size="14" baseType="lpstr">
      <vt:lpstr>Arial</vt:lpstr>
      <vt:lpstr>Calibri</vt:lpstr>
      <vt:lpstr>Calibri Light</vt:lpstr>
      <vt:lpstr>Tema di Office</vt:lpstr>
      <vt:lpstr>L'Amor cortese</vt:lpstr>
      <vt:lpstr>La tradizione</vt:lpstr>
      <vt:lpstr>Plato (Platone)</vt:lpstr>
      <vt:lpstr>Andreas Capellanus</vt:lpstr>
      <vt:lpstr>Andreas Capellanus II</vt:lpstr>
      <vt:lpstr>Sociologia dell'amor corte</vt:lpstr>
      <vt:lpstr>Caratteristiche</vt:lpstr>
      <vt:lpstr>Fasi dell'amor cortese </vt:lpstr>
      <vt:lpstr>        </vt:lpstr>
      <vt:lpstr>"L'assedio al castello dell'amore". Retro di specchio in avorio, Parigi?, circa 1350–1370 (Musée du Louvre)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Poole</dc:creator>
  <cp:lastModifiedBy>Gabriele Poole</cp:lastModifiedBy>
  <cp:revision>11</cp:revision>
  <dcterms:created xsi:type="dcterms:W3CDTF">2019-05-07T07:20:51Z</dcterms:created>
  <dcterms:modified xsi:type="dcterms:W3CDTF">2019-11-13T09:52:56Z</dcterms:modified>
</cp:coreProperties>
</file>